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12"/>
  </p:notesMasterIdLst>
  <p:handoutMasterIdLst>
    <p:handoutMasterId r:id="rId13"/>
  </p:handoutMasterIdLst>
  <p:sldIdLst>
    <p:sldId id="366" r:id="rId2"/>
    <p:sldId id="367" r:id="rId3"/>
    <p:sldId id="368" r:id="rId4"/>
    <p:sldId id="374" r:id="rId5"/>
    <p:sldId id="375" r:id="rId6"/>
    <p:sldId id="376" r:id="rId7"/>
    <p:sldId id="373" r:id="rId8"/>
    <p:sldId id="377" r:id="rId9"/>
    <p:sldId id="378" r:id="rId10"/>
    <p:sldId id="37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ción" id="{0473CCFF-1843-46D6-A4E2-805EE8CA8D6B}">
          <p14:sldIdLst>
            <p14:sldId id="366"/>
            <p14:sldId id="367"/>
            <p14:sldId id="368"/>
            <p14:sldId id="374"/>
            <p14:sldId id="375"/>
            <p14:sldId id="376"/>
            <p14:sldId id="373"/>
            <p14:sldId id="377"/>
            <p14:sldId id="378"/>
            <p14:sldId id="3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9E84"/>
    <a:srgbClr val="D1666F"/>
    <a:srgbClr val="CDA655"/>
    <a:srgbClr val="8497B0"/>
    <a:srgbClr val="7962CC"/>
    <a:srgbClr val="525252"/>
    <a:srgbClr val="222E3C"/>
    <a:srgbClr val="1BC7A6"/>
    <a:srgbClr val="4472C4"/>
    <a:srgbClr val="6C6B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95226" autoAdjust="0"/>
  </p:normalViewPr>
  <p:slideViewPr>
    <p:cSldViewPr snapToGrid="0">
      <p:cViewPr varScale="1">
        <p:scale>
          <a:sx n="108" d="100"/>
          <a:sy n="108" d="100"/>
        </p:scale>
        <p:origin x="7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263604-DCB0-47B7-890E-06ACC2996D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D2CBBA-0C77-4FD8-AD9B-D50C847666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5D8426-E99E-46D1-B1A6-F53A4F92308D}" type="datetimeFigureOut">
              <a:rPr lang="en-GB" smtClean="0"/>
              <a:t>10/01/2022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9A469B-55BF-4AB4-A2BB-AB282A344E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B3972E-E04F-4D06-B7C1-FE5512A8E7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8584B-D908-4F4C-A3EE-DE670D55E5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842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77E711-CEA8-4F44-9C8A-0E4502013C80}" type="datetimeFigureOut">
              <a:rPr lang="en-GB" smtClean="0"/>
              <a:t>10/01/2022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7E82FB-56E8-43A1-9D34-8792C741A1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769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E82FB-56E8-43A1-9D34-8792C741A1C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297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F17B6-3408-41B0-B6C1-90CCD445AC82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4145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E82FB-56E8-43A1-9D34-8792C741A1C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793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61DB9-72AB-4E93-B934-FDA1758C58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9504" y="1122363"/>
            <a:ext cx="802849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98CCB-289A-4220-A180-103838A403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9504" y="3602038"/>
            <a:ext cx="802849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7E3F0-0198-4BF0-81D3-72913EBB8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72786-B895-4119-93B7-E23F2DC20CA6}" type="datetime1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D219E-A506-49E3-A5F0-29539C5D1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0BBEB5-A24D-4334-AF28-154E4FDB7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529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A6580-319D-4F48-8AB0-459F31B8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E99D3-B07E-43F4-803E-1774044272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19388-BDCE-467B-B774-45B4726C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4594A-0711-4F49-8B86-729EA6088FF4}" type="datetime1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6C5C0-0504-4AE5-88A4-5F0533E15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9E6B6B0-A677-4ADF-8D49-D5E3C5C1F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362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51F798-B4B5-4ADB-B2E8-BED7A602ED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10600" y="365125"/>
            <a:ext cx="27432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484421-DC8E-4B7A-A189-4B3AABE51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725102" y="365125"/>
            <a:ext cx="674016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E6E04-B87A-4492-8E9D-C40194498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29E83-64DE-4F15-9E63-387AEE98C347}" type="datetime1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8746-E3E0-4CA9-B0F3-E2B8079AB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FB8B2B9-323D-410B-8D8F-83F82827D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925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20AC4-19DA-4A21-ADB6-325C0C18D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984" y="365125"/>
            <a:ext cx="974181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8C099-283B-4EAF-89D7-41061D328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984" y="1825625"/>
            <a:ext cx="9741816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65F3C-8B4F-426F-9015-EA044F5090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11983" y="6356350"/>
            <a:ext cx="3172117" cy="365125"/>
          </a:xfrm>
        </p:spPr>
        <p:txBody>
          <a:bodyPr/>
          <a:lstStyle/>
          <a:p>
            <a:fld id="{010E77F7-13CC-498E-A8B7-E687DAE980F4}" type="datetime1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9A4E2-8A1B-4CC2-9873-39D7C7A7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41302" y="6356350"/>
            <a:ext cx="291209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BD296-556F-4866-B3A3-243BB38E1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87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EA8C3-0E76-4491-B713-5CB3B18D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541" y="1709738"/>
            <a:ext cx="89059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532D2-C0DA-4EA4-B4E9-31AB184CC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1542" y="4589463"/>
            <a:ext cx="890590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D813E-4BBE-41F2-8B28-461973081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73485-436E-424A-B8F9-83128F26C60D}" type="datetime1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2574F-AF45-444B-B513-0FCD81FF8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4810636-E52B-43E7-AD60-539F0ACCC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995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058EB-84B0-4D76-A405-92DB280A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33F7F-02F5-4332-AF75-2436DD8DA6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5102" y="1825625"/>
            <a:ext cx="473618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9336D6-C701-4B7C-8E8B-1521FF91E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17616" y="1825625"/>
            <a:ext cx="473618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9B9BFD-8717-40D0-873E-FDD99B88F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557A0-EFA2-41F1-8A53-F74B1A1A4942}" type="datetime1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213A8-12F2-4DC3-B030-8F2AAD2A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6C7034F-3B44-4668-B82F-8254855C0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60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BF251-1792-4E6A-B8A2-52E4F249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102" y="365125"/>
            <a:ext cx="963028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51CB3-106F-42BE-9334-083B0B568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25101" y="1681163"/>
            <a:ext cx="4727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E4BA24-07BB-488B-9315-D2F539C55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25100" y="2505075"/>
            <a:ext cx="47273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C39513-1A59-4CAB-8D0D-7BE6908B5D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27042" y="1681163"/>
            <a:ext cx="472834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9A20D3-6CB9-4341-B6CE-3A8B3A4E8E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27043" y="2505075"/>
            <a:ext cx="472834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B3325C0-4D07-4364-AB1C-8A9BB1940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1384B-BD07-4952-B978-AAEC67E11F23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6DC1A8D-FA42-4665-86AF-D3C3C2F2E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BB7638A-7E0B-457A-BF34-D1F70AA2B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993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0E45E-275A-4F86-B6B5-5C440AACA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47FCCE-4C6C-47AE-BE6B-CFBA3DB9B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9611F-CD87-4876-B172-4944777C4C5C}" type="datetime1">
              <a:rPr lang="en-US" smtClean="0"/>
              <a:t>1/10/2022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66BF28-0AAA-4E78-885B-2C14AF4E3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05FE6-5CC8-4767-B20E-68FCE0F5F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564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3655F5-4D90-41D0-B88C-F6B3138DC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9028-B3E7-4F57-98B4-246BB843A76A}" type="datetime1">
              <a:rPr lang="en-US" smtClean="0"/>
              <a:t>1/10/2022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4F0DDF-AB72-4CE4-AE1C-032995797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C528E1D-56F7-48DE-A9CF-66602617FAEB}"/>
              </a:ext>
            </a:extLst>
          </p:cNvPr>
          <p:cNvCxnSpPr/>
          <p:nvPr userDrawn="1"/>
        </p:nvCxnSpPr>
        <p:spPr>
          <a:xfrm>
            <a:off x="1758494" y="373269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4ABD90-B8F3-4981-81E5-8538731878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36988" y="2347913"/>
            <a:ext cx="5768975" cy="1281112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CDA65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C4AE3E9-1F2B-476E-A2DB-12A9C80F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490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61196-EB7E-4829-B2DC-A3F3572BD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589" y="35350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25363-9103-46C8-B7FA-743D98121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6594" y="987425"/>
            <a:ext cx="537879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8019C-DD37-466C-9C0C-94BA78BCF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0588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7EAB8-CFE7-46EF-AD6C-5E92A618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C0648-7928-4D31-865A-ABD5FC070754}" type="datetime1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2D94A2-0BFB-4E9F-AE4D-9B27236E9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F53F119-0F73-4B40-838C-23CAC930F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951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00E77-FCC8-4E7F-BAA8-C81FC2BF6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103" y="44926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08EFCA-B5C0-4C7A-BCF2-10844BEA1F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25764" y="987425"/>
            <a:ext cx="552962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E80D3-20A2-4987-8F3B-46016480F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25103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267AFF-2C2F-4AEE-A9C6-DF0C945EE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F5D40-F4E4-443D-9843-D995C8AA2D74}" type="datetime1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B45C44-0D49-4DA6-9E33-7D397C372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5535065-5B72-4B7D-BD7F-D533FBDB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01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B52575-A8E2-47C8-AE37-31A330BF3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104" y="365125"/>
            <a:ext cx="96286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9E393-72CD-4E69-928F-AA8E0E968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25104" y="1825625"/>
            <a:ext cx="962869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2BED4-1DA9-42EA-B2A6-6F1EEB307C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25103" y="6356350"/>
            <a:ext cx="21116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1384B-BD07-4952-B978-AAEC67E11F23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03F70-5BFC-4949-B54D-80C27B81FE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139FCD6-5552-4773-B0CE-782FC69E0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satellite in space&#10;&#10;Description automatically generated with low confidence">
            <a:extLst>
              <a:ext uri="{FF2B5EF4-FFF2-40B4-BE49-F238E27FC236}">
                <a16:creationId xmlns:a16="http://schemas.microsoft.com/office/drawing/2014/main" id="{41097370-AAA2-49C5-B74B-12C0A1B3E8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57" r="23349"/>
          <a:stretch/>
        </p:blipFill>
        <p:spPr>
          <a:xfrm>
            <a:off x="0" y="0"/>
            <a:ext cx="1523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39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C5E5785E-AAB5-4166-AA75-16C897969A78}"/>
              </a:ext>
            </a:extLst>
          </p:cNvPr>
          <p:cNvSpPr txBox="1">
            <a:spLocks/>
          </p:cNvSpPr>
          <p:nvPr/>
        </p:nvSpPr>
        <p:spPr>
          <a:xfrm>
            <a:off x="1917313" y="1727991"/>
            <a:ext cx="9422694" cy="2900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dirty="0">
                <a:solidFill>
                  <a:srgbClr val="CDA655"/>
                </a:solidFill>
                <a:latin typeface="+mn-lt"/>
                <a:ea typeface="+mj-lt"/>
                <a:cs typeface="+mj-lt"/>
              </a:rPr>
              <a:t>ADCS:</a:t>
            </a:r>
          </a:p>
          <a:p>
            <a:pPr algn="ctr"/>
            <a:r>
              <a:rPr lang="en-GB" sz="6000" dirty="0">
                <a:solidFill>
                  <a:srgbClr val="CDA655"/>
                </a:solidFill>
                <a:latin typeface="+mn-lt"/>
                <a:ea typeface="+mj-lt"/>
                <a:cs typeface="+mj-lt"/>
              </a:rPr>
              <a:t>Arduino &amp; Simulink</a:t>
            </a:r>
            <a:endParaRPr lang="es-ES" sz="6000" dirty="0">
              <a:solidFill>
                <a:srgbClr val="CDA655"/>
              </a:solidFill>
              <a:latin typeface="+mn-lt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8803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Simulink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1878F-53C6-44C6-8123-E07AF522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5929" y="6327775"/>
            <a:ext cx="1295688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BEBEC5-D7AB-477A-BFEA-4CE5CB332F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0"/>
          <a:stretch/>
        </p:blipFill>
        <p:spPr>
          <a:xfrm>
            <a:off x="1251737" y="1295400"/>
            <a:ext cx="10699880" cy="213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AB7B74-0779-4B08-96D8-D6B347154097}"/>
              </a:ext>
            </a:extLst>
          </p:cNvPr>
          <p:cNvSpPr txBox="1"/>
          <p:nvPr/>
        </p:nvSpPr>
        <p:spPr>
          <a:xfrm>
            <a:off x="1830371" y="3603815"/>
            <a:ext cx="99168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This should work (if the PID is properly tuned), but it is not taking into consideration a model for the servo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The servomotor should be modelled instead of using the built in functions. </a:t>
            </a:r>
            <a:r>
              <a:rPr lang="en-GB">
                <a:solidFill>
                  <a:schemeClr val="bg1"/>
                </a:solidFill>
              </a:rPr>
              <a:t>This could be achieved by sending a specific voltage signal to the digital pin to which the servo motor is connected to.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903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1890468" y="474254"/>
            <a:ext cx="847116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Requirements</a:t>
            </a:r>
          </a:p>
        </p:txBody>
      </p:sp>
      <p:cxnSp>
        <p:nvCxnSpPr>
          <p:cNvPr id="12" name="Conector recto 5">
            <a:extLst>
              <a:ext uri="{FF2B5EF4-FFF2-40B4-BE49-F238E27FC236}">
                <a16:creationId xmlns:a16="http://schemas.microsoft.com/office/drawing/2014/main" id="{60C59147-BB00-4D65-8637-CBBE964A8E36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1F0A210-9CBB-4D64-B980-B86FF4ED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6C05268-EFA9-4BBC-B9F9-D15C86C0D16E}"/>
              </a:ext>
            </a:extLst>
          </p:cNvPr>
          <p:cNvGrpSpPr/>
          <p:nvPr/>
        </p:nvGrpSpPr>
        <p:grpSpPr>
          <a:xfrm>
            <a:off x="1890468" y="1491045"/>
            <a:ext cx="4603205" cy="4474749"/>
            <a:chOff x="2343229" y="2218202"/>
            <a:chExt cx="4386045" cy="4474749"/>
          </a:xfrm>
        </p:grpSpPr>
        <p:sp>
          <p:nvSpPr>
            <p:cNvPr id="83" name="Rectángulo: esquinas redondeadas 11">
              <a:extLst>
                <a:ext uri="{FF2B5EF4-FFF2-40B4-BE49-F238E27FC236}">
                  <a16:creationId xmlns:a16="http://schemas.microsoft.com/office/drawing/2014/main" id="{450E189A-94EC-417F-9B69-B88E52FCAE9D}"/>
                </a:ext>
              </a:extLst>
            </p:cNvPr>
            <p:cNvSpPr/>
            <p:nvPr/>
          </p:nvSpPr>
          <p:spPr>
            <a:xfrm>
              <a:off x="2343229" y="2468876"/>
              <a:ext cx="4386045" cy="4224075"/>
            </a:xfrm>
            <a:prstGeom prst="roundRect">
              <a:avLst>
                <a:gd name="adj" fmla="val 3132"/>
              </a:avLst>
            </a:prstGeom>
            <a:noFill/>
            <a:ln w="38100">
              <a:solidFill>
                <a:srgbClr val="7962C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4" name="Rectángulo 6">
              <a:extLst>
                <a:ext uri="{FF2B5EF4-FFF2-40B4-BE49-F238E27FC236}">
                  <a16:creationId xmlns:a16="http://schemas.microsoft.com/office/drawing/2014/main" id="{F92736F5-FCAD-4D22-A1FD-FC133D6217E9}"/>
                </a:ext>
              </a:extLst>
            </p:cNvPr>
            <p:cNvSpPr/>
            <p:nvPr/>
          </p:nvSpPr>
          <p:spPr>
            <a:xfrm>
              <a:off x="3049603" y="2218202"/>
              <a:ext cx="2973296" cy="250674"/>
            </a:xfrm>
            <a:prstGeom prst="rect">
              <a:avLst/>
            </a:prstGeom>
            <a:solidFill>
              <a:srgbClr val="7962CC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Determination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6395E6D-E120-4BB6-9709-4741CF13D9B6}"/>
              </a:ext>
            </a:extLst>
          </p:cNvPr>
          <p:cNvGrpSpPr/>
          <p:nvPr/>
        </p:nvGrpSpPr>
        <p:grpSpPr>
          <a:xfrm>
            <a:off x="6764784" y="1508801"/>
            <a:ext cx="4745235" cy="4456993"/>
            <a:chOff x="5387588" y="3267584"/>
            <a:chExt cx="5655388" cy="4456993"/>
          </a:xfrm>
        </p:grpSpPr>
        <p:sp>
          <p:nvSpPr>
            <p:cNvPr id="82" name="Rectángulo: esquinas redondeadas 11">
              <a:extLst>
                <a:ext uri="{FF2B5EF4-FFF2-40B4-BE49-F238E27FC236}">
                  <a16:creationId xmlns:a16="http://schemas.microsoft.com/office/drawing/2014/main" id="{186B4CB7-878F-4A72-8888-4894995C84B5}"/>
                </a:ext>
              </a:extLst>
            </p:cNvPr>
            <p:cNvSpPr/>
            <p:nvPr/>
          </p:nvSpPr>
          <p:spPr>
            <a:xfrm>
              <a:off x="5387588" y="3518259"/>
              <a:ext cx="5655388" cy="4206318"/>
            </a:xfrm>
            <a:prstGeom prst="roundRect">
              <a:avLst>
                <a:gd name="adj" fmla="val 3132"/>
              </a:avLst>
            </a:prstGeom>
            <a:noFill/>
            <a:ln w="38100">
              <a:solidFill>
                <a:srgbClr val="169E8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7" name="Rectángulo 6">
              <a:extLst>
                <a:ext uri="{FF2B5EF4-FFF2-40B4-BE49-F238E27FC236}">
                  <a16:creationId xmlns:a16="http://schemas.microsoft.com/office/drawing/2014/main" id="{E1FA2D01-425E-4A8A-B0E8-A1837D0ADD76}"/>
                </a:ext>
              </a:extLst>
            </p:cNvPr>
            <p:cNvSpPr/>
            <p:nvPr/>
          </p:nvSpPr>
          <p:spPr>
            <a:xfrm>
              <a:off x="6328374" y="3267584"/>
              <a:ext cx="3882854" cy="235805"/>
            </a:xfrm>
            <a:prstGeom prst="rect">
              <a:avLst/>
            </a:prstGeom>
            <a:solidFill>
              <a:srgbClr val="169E8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Control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BD04604-676A-43EF-BF0A-E98CD642BE8B}"/>
                  </a:ext>
                </a:extLst>
              </p:cNvPr>
              <p:cNvSpPr txBox="1"/>
              <p:nvPr/>
            </p:nvSpPr>
            <p:spPr>
              <a:xfrm>
                <a:off x="2005271" y="1927513"/>
                <a:ext cx="427665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Determine direction of a unique light source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Need to show the light incident angle in an LCD screen. At least in the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-plane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BD04604-676A-43EF-BF0A-E98CD642B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271" y="1927513"/>
                <a:ext cx="4276657" cy="1754326"/>
              </a:xfrm>
              <a:prstGeom prst="rect">
                <a:avLst/>
              </a:prstGeom>
              <a:blipFill>
                <a:blip r:embed="rId3"/>
                <a:stretch>
                  <a:fillRect l="-997" t="-17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CB434527-0B7E-4CD6-94E7-BA51E962B38B}"/>
              </a:ext>
            </a:extLst>
          </p:cNvPr>
          <p:cNvSpPr txBox="1"/>
          <p:nvPr/>
        </p:nvSpPr>
        <p:spPr>
          <a:xfrm>
            <a:off x="6903407" y="1927513"/>
            <a:ext cx="42766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Orient the satellite’s X+/X- faces to a dynamic light source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Minimise time to achieve orientation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Maximise precision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Control should be a 2</a:t>
            </a:r>
            <a:r>
              <a:rPr lang="en-GB" baseline="30000" dirty="0">
                <a:solidFill>
                  <a:schemeClr val="bg1"/>
                </a:solidFill>
              </a:rPr>
              <a:t>nd</a:t>
            </a:r>
            <a:r>
              <a:rPr lang="en-GB" dirty="0">
                <a:solidFill>
                  <a:schemeClr val="bg1"/>
                </a:solidFill>
              </a:rPr>
              <a:t> mode of operation, activated by the push of a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Avoid oscillations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Minimise components, cabling….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The design of a control law and a complete Simulink model is encouraged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30C371-3777-4F23-9CF3-1F7EC4C20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85" b="90670" l="9976" r="89538">
                        <a14:foregroundMark x1="67640" y1="71053" x2="74453" y2="82775"/>
                        <a14:foregroundMark x1="74453" y1="82775" x2="84185" y2="90909"/>
                        <a14:foregroundMark x1="84185" y1="90909" x2="74209" y2="65789"/>
                        <a14:foregroundMark x1="74209" y1="65789" x2="69830" y2="66507"/>
                        <a14:foregroundMark x1="12409" y1="10766" x2="29684" y2="4785"/>
                        <a14:foregroundMark x1="29684" y1="4785" x2="49148" y2="5024"/>
                        <a14:foregroundMark x1="49148" y1="5024" x2="63017" y2="4785"/>
                        <a14:foregroundMark x1="63835" y1="6864" x2="64679" y2="9008"/>
                        <a14:foregroundMark x1="63017" y1="4785" x2="62865" y2="4400"/>
                        <a14:foregroundMark x1="70803" y1="66986" x2="65450" y2="72488"/>
                        <a14:backgroundMark x1="67397" y1="15311" x2="66180" y2="9809"/>
                        <a14:backgroundMark x1="65693" y1="14833" x2="66910" y2="9809"/>
                        <a14:backgroundMark x1="66910" y1="9809" x2="66910" y2="9809"/>
                        <a14:backgroundMark x1="66423" y1="13636" x2="66180" y2="10048"/>
                        <a14:backgroundMark x1="66910" y1="14593" x2="65937" y2="10048"/>
                        <a14:backgroundMark x1="65937" y1="14115" x2="66180" y2="8612"/>
                        <a14:backgroundMark x1="65937" y1="13876" x2="65937" y2="9569"/>
                        <a14:backgroundMark x1="67640" y1="12440" x2="65693" y2="10766"/>
                        <a14:backgroundMark x1="68370" y1="12440" x2="65207" y2="124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0096" y="3429000"/>
            <a:ext cx="1957388" cy="199072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0BE6C7B2-D277-4D71-8ECA-6B3065BFD7BF}"/>
              </a:ext>
            </a:extLst>
          </p:cNvPr>
          <p:cNvSpPr txBox="1"/>
          <p:nvPr/>
        </p:nvSpPr>
        <p:spPr>
          <a:xfrm>
            <a:off x="2005271" y="3639532"/>
            <a:ext cx="24295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Use a filter to improve the stability of the measurement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DA05167-FAFE-45BC-A578-777D04F0C286}"/>
                  </a:ext>
                </a:extLst>
              </p:cNvPr>
              <p:cNvSpPr txBox="1"/>
              <p:nvPr/>
            </p:nvSpPr>
            <p:spPr>
              <a:xfrm>
                <a:off x="5279739" y="4813994"/>
                <a:ext cx="3181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DA05167-FAFE-45BC-A578-777D04F0C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739" y="4813994"/>
                <a:ext cx="318101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B6116DE-1048-48FE-BB87-79D04873996C}"/>
                  </a:ext>
                </a:extLst>
              </p:cNvPr>
              <p:cNvSpPr txBox="1"/>
              <p:nvPr/>
            </p:nvSpPr>
            <p:spPr>
              <a:xfrm>
                <a:off x="5978427" y="4045897"/>
                <a:ext cx="3181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B6116DE-1048-48FE-BB87-79D048739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427" y="4045897"/>
                <a:ext cx="31810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1506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ángulo 6">
            <a:extLst>
              <a:ext uri="{FF2B5EF4-FFF2-40B4-BE49-F238E27FC236}">
                <a16:creationId xmlns:a16="http://schemas.microsoft.com/office/drawing/2014/main" id="{6FB342DB-4DC8-4BA9-9685-62752C09DBCB}"/>
              </a:ext>
            </a:extLst>
          </p:cNvPr>
          <p:cNvSpPr/>
          <p:nvPr/>
        </p:nvSpPr>
        <p:spPr>
          <a:xfrm>
            <a:off x="8792819" y="3958690"/>
            <a:ext cx="2656794" cy="2522323"/>
          </a:xfrm>
          <a:prstGeom prst="roundRect">
            <a:avLst>
              <a:gd name="adj" fmla="val 2212"/>
            </a:avLst>
          </a:prstGeom>
          <a:solidFill>
            <a:srgbClr val="4472C4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5165ADB-B777-4E97-BBBA-56EFB8616B3A}"/>
              </a:ext>
            </a:extLst>
          </p:cNvPr>
          <p:cNvGrpSpPr/>
          <p:nvPr/>
        </p:nvGrpSpPr>
        <p:grpSpPr>
          <a:xfrm>
            <a:off x="2066016" y="2018279"/>
            <a:ext cx="4767316" cy="1763141"/>
            <a:chOff x="1818791" y="2084242"/>
            <a:chExt cx="4767316" cy="1763141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1B3BD5A9-8650-4BFC-8E5D-9732CD76DCF1}"/>
                </a:ext>
              </a:extLst>
            </p:cNvPr>
            <p:cNvSpPr/>
            <p:nvPr/>
          </p:nvSpPr>
          <p:spPr>
            <a:xfrm rot="10800000">
              <a:off x="1818791" y="2136296"/>
              <a:ext cx="371995" cy="1711087"/>
            </a:xfrm>
            <a:prstGeom prst="rightBrace">
              <a:avLst/>
            </a:prstGeom>
            <a:ln w="28575">
              <a:solidFill>
                <a:srgbClr val="D166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D6B574"/>
                </a:solidFill>
              </a:endParaRPr>
            </a:p>
          </p:txBody>
        </p:sp>
        <p:sp>
          <p:nvSpPr>
            <p:cNvPr id="9" name="CuadroTexto 13">
              <a:extLst>
                <a:ext uri="{FF2B5EF4-FFF2-40B4-BE49-F238E27FC236}">
                  <a16:creationId xmlns:a16="http://schemas.microsoft.com/office/drawing/2014/main" id="{9C4B67E8-47EC-491B-B488-A76700BC5939}"/>
                </a:ext>
              </a:extLst>
            </p:cNvPr>
            <p:cNvSpPr txBox="1"/>
            <p:nvPr/>
          </p:nvSpPr>
          <p:spPr>
            <a:xfrm>
              <a:off x="2236315" y="2084242"/>
              <a:ext cx="43497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169E84"/>
                  </a:solidFill>
                </a:rPr>
                <a:t>Photoresistors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GB" dirty="0">
                  <a:solidFill>
                    <a:schemeClr val="bg1"/>
                  </a:solidFill>
                </a:rPr>
                <a:t>How many?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10" name="CuadroTexto 27">
              <a:extLst>
                <a:ext uri="{FF2B5EF4-FFF2-40B4-BE49-F238E27FC236}">
                  <a16:creationId xmlns:a16="http://schemas.microsoft.com/office/drawing/2014/main" id="{FD96200A-F46E-40AF-901B-26B070CF49FD}"/>
                </a:ext>
              </a:extLst>
            </p:cNvPr>
            <p:cNvSpPr txBox="1"/>
            <p:nvPr/>
          </p:nvSpPr>
          <p:spPr>
            <a:xfrm>
              <a:off x="2272502" y="2765685"/>
              <a:ext cx="4277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Components and Design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92009E1-6D4C-4529-A4C4-EA9B9EBA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57BA5EC-8C8A-43D8-B53E-956450B58933}"/>
              </a:ext>
            </a:extLst>
          </p:cNvPr>
          <p:cNvGrpSpPr/>
          <p:nvPr/>
        </p:nvGrpSpPr>
        <p:grpSpPr>
          <a:xfrm>
            <a:off x="2070783" y="4653383"/>
            <a:ext cx="5994225" cy="2031325"/>
            <a:chOff x="2070783" y="4653383"/>
            <a:chExt cx="5994225" cy="20313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CuadroTexto 27">
                  <a:extLst>
                    <a:ext uri="{FF2B5EF4-FFF2-40B4-BE49-F238E27FC236}">
                      <a16:creationId xmlns:a16="http://schemas.microsoft.com/office/drawing/2014/main" id="{D341AC05-EFB1-489E-99EA-FDADDDB437A7}"/>
                    </a:ext>
                  </a:extLst>
                </p:cNvPr>
                <p:cNvSpPr txBox="1"/>
                <p:nvPr/>
              </p:nvSpPr>
              <p:spPr>
                <a:xfrm>
                  <a:off x="2466849" y="4653383"/>
                  <a:ext cx="5598159" cy="20313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>
                      <a:solidFill>
                        <a:schemeClr val="bg1"/>
                      </a:solidFill>
                    </a:rPr>
                    <a:t>Need to determine the light incident angle at all times </a:t>
                  </a:r>
                  <a:r>
                    <a:rPr lang="en-GB" dirty="0">
                      <a:solidFill>
                        <a:schemeClr val="bg1"/>
                      </a:solidFill>
                      <a:sym typeface="Wingdings" panose="05000000000000000000" pitchFamily="2" charset="2"/>
                    </a:rPr>
                    <a:t> this drives decision for n. photoresistors</a:t>
                  </a:r>
                </a:p>
                <a:p>
                  <a:endParaRPr lang="en-GB" dirty="0">
                    <a:solidFill>
                      <a:schemeClr val="bg1"/>
                    </a:solidFill>
                  </a:endParaRPr>
                </a:p>
                <a:p>
                  <a:r>
                    <a:rPr lang="en-GB" dirty="0">
                      <a:solidFill>
                        <a:schemeClr val="bg1"/>
                      </a:solidFill>
                    </a:rPr>
                    <a:t>Control only in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r>
                    <a:rPr lang="en-GB" dirty="0">
                      <a:solidFill>
                        <a:schemeClr val="bg1"/>
                      </a:solidFill>
                    </a:rPr>
                    <a:t>-plane?</a:t>
                  </a:r>
                </a:p>
                <a:p>
                  <a:endParaRPr lang="en-GB" dirty="0">
                    <a:solidFill>
                      <a:schemeClr val="bg1"/>
                    </a:solidFill>
                  </a:endParaRPr>
                </a:p>
                <a:p>
                  <a:r>
                    <a:rPr lang="en-GB" dirty="0">
                      <a:solidFill>
                        <a:schemeClr val="bg1"/>
                      </a:solidFill>
                    </a:rPr>
                    <a:t>What about the structure? + need to 3d print it + needs to be light</a:t>
                  </a:r>
                </a:p>
              </p:txBody>
            </p:sp>
          </mc:Choice>
          <mc:Fallback xmlns="">
            <p:sp>
              <p:nvSpPr>
                <p:cNvPr id="36" name="CuadroTexto 27">
                  <a:extLst>
                    <a:ext uri="{FF2B5EF4-FFF2-40B4-BE49-F238E27FC236}">
                      <a16:creationId xmlns:a16="http://schemas.microsoft.com/office/drawing/2014/main" id="{D341AC05-EFB1-489E-99EA-FDADDDB437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6849" y="4653383"/>
                  <a:ext cx="5598159" cy="2031325"/>
                </a:xfrm>
                <a:prstGeom prst="rect">
                  <a:avLst/>
                </a:prstGeom>
                <a:blipFill>
                  <a:blip r:embed="rId2"/>
                  <a:stretch>
                    <a:fillRect l="-980" t="-1796" r="-1743" b="-359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FB258030-28E8-4ECC-B385-F9F84D4BDB2C}"/>
                </a:ext>
              </a:extLst>
            </p:cNvPr>
            <p:cNvSpPr/>
            <p:nvPr/>
          </p:nvSpPr>
          <p:spPr>
            <a:xfrm rot="10800000">
              <a:off x="2070783" y="4697871"/>
              <a:ext cx="367228" cy="1922384"/>
            </a:xfrm>
            <a:prstGeom prst="rightBrace">
              <a:avLst/>
            </a:prstGeom>
            <a:ln w="28575">
              <a:solidFill>
                <a:srgbClr val="D166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D6B574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FB5ABDC-A5F1-4EB6-BFFC-7601B4C95C5D}"/>
              </a:ext>
            </a:extLst>
          </p:cNvPr>
          <p:cNvGrpSpPr/>
          <p:nvPr/>
        </p:nvGrpSpPr>
        <p:grpSpPr>
          <a:xfrm>
            <a:off x="9078925" y="4123457"/>
            <a:ext cx="2118698" cy="2101843"/>
            <a:chOff x="1266398" y="1702048"/>
            <a:chExt cx="2995209" cy="3267332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98E2CF2-F5D7-427A-996B-0396604E8598}"/>
                </a:ext>
              </a:extLst>
            </p:cNvPr>
            <p:cNvCxnSpPr/>
            <p:nvPr/>
          </p:nvCxnSpPr>
          <p:spPr>
            <a:xfrm>
              <a:off x="1266398" y="2809380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2D3ED13-88FA-4705-B3C1-8D995FF89378}"/>
                </a:ext>
              </a:extLst>
            </p:cNvPr>
            <p:cNvCxnSpPr>
              <a:cxnSpLocks/>
            </p:cNvCxnSpPr>
            <p:nvPr/>
          </p:nvCxnSpPr>
          <p:spPr>
            <a:xfrm>
              <a:off x="1266398" y="2809380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92516F-5408-4BA6-A9DC-17B6C15AD84D}"/>
                </a:ext>
              </a:extLst>
            </p:cNvPr>
            <p:cNvCxnSpPr>
              <a:cxnSpLocks/>
            </p:cNvCxnSpPr>
            <p:nvPr/>
          </p:nvCxnSpPr>
          <p:spPr>
            <a:xfrm>
              <a:off x="1266398" y="4969380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CB56434-4EA8-4288-B749-B3298EF3D775}"/>
                </a:ext>
              </a:extLst>
            </p:cNvPr>
            <p:cNvCxnSpPr/>
            <p:nvPr/>
          </p:nvCxnSpPr>
          <p:spPr>
            <a:xfrm>
              <a:off x="3426398" y="2809380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20A8B95-704C-4090-A6D2-410CD2CE57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9875" y="3875714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4BBE286-3F04-42DF-BF4D-34F5578985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2922" y="1715713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FDEE073-4B6C-4D92-B021-3405C9669569}"/>
                </a:ext>
              </a:extLst>
            </p:cNvPr>
            <p:cNvCxnSpPr/>
            <p:nvPr/>
          </p:nvCxnSpPr>
          <p:spPr>
            <a:xfrm>
              <a:off x="4261607" y="1715714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41A2C4A-9C6C-432D-A2E8-A9EA2551A4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6398" y="1702048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644652-4104-492C-A2E5-AADDAC7761BD}"/>
                </a:ext>
              </a:extLst>
            </p:cNvPr>
            <p:cNvCxnSpPr>
              <a:cxnSpLocks/>
            </p:cNvCxnSpPr>
            <p:nvPr/>
          </p:nvCxnSpPr>
          <p:spPr>
            <a:xfrm>
              <a:off x="2088130" y="1715713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374FBFC-1B91-4D89-92BE-F4B047A616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6398" y="3875714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E7093F0-9221-4486-BE3B-623FB610316F}"/>
                </a:ext>
              </a:extLst>
            </p:cNvPr>
            <p:cNvCxnSpPr>
              <a:cxnSpLocks/>
            </p:cNvCxnSpPr>
            <p:nvPr/>
          </p:nvCxnSpPr>
          <p:spPr>
            <a:xfrm>
              <a:off x="2101607" y="3875714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E46EE60-A827-457E-AFC8-B7A75363B6A4}"/>
                </a:ext>
              </a:extLst>
            </p:cNvPr>
            <p:cNvCxnSpPr/>
            <p:nvPr/>
          </p:nvCxnSpPr>
          <p:spPr>
            <a:xfrm>
              <a:off x="2088130" y="1729379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F9D61A8-449F-4B66-98E5-5CCC026514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6398" y="3627512"/>
              <a:ext cx="360000" cy="360000"/>
            </a:xfrm>
            <a:prstGeom prst="ellipse">
              <a:avLst/>
            </a:prstGeom>
            <a:solidFill>
              <a:srgbClr val="CC66FF"/>
            </a:solidFill>
            <a:ln>
              <a:solidFill>
                <a:srgbClr val="CC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6C4235A-0845-4031-8C4B-F9FBFC125AB9}"/>
                </a:ext>
              </a:extLst>
            </p:cNvPr>
            <p:cNvSpPr>
              <a:spLocks/>
            </p:cNvSpPr>
            <p:nvPr/>
          </p:nvSpPr>
          <p:spPr>
            <a:xfrm>
              <a:off x="3800138" y="3057581"/>
              <a:ext cx="217573" cy="457406"/>
            </a:xfrm>
            <a:prstGeom prst="ellipse">
              <a:avLst/>
            </a:prstGeom>
            <a:solidFill>
              <a:srgbClr val="CC66FF"/>
            </a:solidFill>
            <a:ln>
              <a:solidFill>
                <a:srgbClr val="CC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A2E6CAB-9DCC-4135-9A8A-CC8FC2989B38}"/>
                </a:ext>
              </a:extLst>
            </p:cNvPr>
            <p:cNvSpPr>
              <a:spLocks/>
            </p:cNvSpPr>
            <p:nvPr/>
          </p:nvSpPr>
          <p:spPr>
            <a:xfrm>
              <a:off x="1612126" y="3128888"/>
              <a:ext cx="217573" cy="457406"/>
            </a:xfrm>
            <a:prstGeom prst="ellipse">
              <a:avLst/>
            </a:prstGeom>
            <a:noFill/>
            <a:ln>
              <a:solidFill>
                <a:srgbClr val="CC66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2D504F5-EDD3-4A81-BCAA-9484D4AC49AA}"/>
                </a:ext>
              </a:extLst>
            </p:cNvPr>
            <p:cNvSpPr>
              <a:spLocks/>
            </p:cNvSpPr>
            <p:nvPr/>
          </p:nvSpPr>
          <p:spPr>
            <a:xfrm>
              <a:off x="2549772" y="2161522"/>
              <a:ext cx="452284" cy="250009"/>
            </a:xfrm>
            <a:prstGeom prst="ellipse">
              <a:avLst/>
            </a:prstGeom>
            <a:solidFill>
              <a:srgbClr val="CC66FF"/>
            </a:solidFill>
            <a:ln>
              <a:solidFill>
                <a:srgbClr val="CC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817FF08-0F31-47B6-9C51-171B8C5C6D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7966" y="2948888"/>
              <a:ext cx="360000" cy="360000"/>
            </a:xfrm>
            <a:prstGeom prst="ellipse">
              <a:avLst/>
            </a:prstGeom>
            <a:noFill/>
            <a:ln>
              <a:solidFill>
                <a:srgbClr val="CC66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2" name="Picture 51" descr="A picture containing icon&#10;&#10;Description automatically generated">
            <a:extLst>
              <a:ext uri="{FF2B5EF4-FFF2-40B4-BE49-F238E27FC236}">
                <a16:creationId xmlns:a16="http://schemas.microsoft.com/office/drawing/2014/main" id="{8F8135C2-ED33-49CA-BDAB-DC5C52BA0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436" y="805285"/>
            <a:ext cx="3378880" cy="3378880"/>
          </a:xfrm>
          <a:prstGeom prst="rect">
            <a:avLst/>
          </a:prstGeom>
        </p:spPr>
      </p:pic>
      <p:sp>
        <p:nvSpPr>
          <p:cNvPr id="59" name="Rectángulo 6">
            <a:extLst>
              <a:ext uri="{FF2B5EF4-FFF2-40B4-BE49-F238E27FC236}">
                <a16:creationId xmlns:a16="http://schemas.microsoft.com/office/drawing/2014/main" id="{1E3BDAFE-B718-4610-8FC8-E3EBB37DD6B4}"/>
              </a:ext>
            </a:extLst>
          </p:cNvPr>
          <p:cNvSpPr/>
          <p:nvPr/>
        </p:nvSpPr>
        <p:spPr>
          <a:xfrm>
            <a:off x="2631816" y="1491045"/>
            <a:ext cx="3120509" cy="250674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Components</a:t>
            </a:r>
          </a:p>
        </p:txBody>
      </p:sp>
      <p:sp>
        <p:nvSpPr>
          <p:cNvPr id="60" name="Rectángulo 6">
            <a:extLst>
              <a:ext uri="{FF2B5EF4-FFF2-40B4-BE49-F238E27FC236}">
                <a16:creationId xmlns:a16="http://schemas.microsoft.com/office/drawing/2014/main" id="{014710AD-F33D-4374-96C4-C19FE814AF1C}"/>
              </a:ext>
            </a:extLst>
          </p:cNvPr>
          <p:cNvSpPr/>
          <p:nvPr/>
        </p:nvSpPr>
        <p:spPr>
          <a:xfrm>
            <a:off x="2631816" y="4189497"/>
            <a:ext cx="3120509" cy="250674"/>
          </a:xfrm>
          <a:prstGeom prst="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Design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B1D6B3-7BCA-4EC2-BB02-0E821FDA18CC}"/>
              </a:ext>
            </a:extLst>
          </p:cNvPr>
          <p:cNvCxnSpPr>
            <a:cxnSpLocks/>
          </p:cNvCxnSpPr>
          <p:nvPr/>
        </p:nvCxnSpPr>
        <p:spPr>
          <a:xfrm flipV="1">
            <a:off x="3934358" y="2048785"/>
            <a:ext cx="5274059" cy="846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6CDEA07-CCC8-4F97-A269-8FC7B971324A}"/>
              </a:ext>
            </a:extLst>
          </p:cNvPr>
          <p:cNvCxnSpPr>
            <a:cxnSpLocks/>
          </p:cNvCxnSpPr>
          <p:nvPr/>
        </p:nvCxnSpPr>
        <p:spPr>
          <a:xfrm>
            <a:off x="3992796" y="2228030"/>
            <a:ext cx="5330684" cy="2519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331B1D2-8B7F-467C-B376-32A2EB65F5AB}"/>
              </a:ext>
            </a:extLst>
          </p:cNvPr>
          <p:cNvCxnSpPr>
            <a:cxnSpLocks/>
          </p:cNvCxnSpPr>
          <p:nvPr/>
        </p:nvCxnSpPr>
        <p:spPr>
          <a:xfrm flipV="1">
            <a:off x="3992796" y="1428418"/>
            <a:ext cx="5850080" cy="7809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FE09529-CF53-441C-A0C3-72D4604D0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83" b="89968" l="9538" r="89538">
                        <a14:foregroundMark x1="58769" y1="9061" x2="58769" y2="9061"/>
                        <a14:foregroundMark x1="58462" y1="9061" x2="74154" y2="3883"/>
                        <a14:foregroundMark x1="74154" y1="3883" x2="81538" y2="8414"/>
                        <a14:foregroundMark x1="87077" y1="13269" x2="86769" y2="12298"/>
                        <a14:foregroundMark x1="86154" y1="11003" x2="86462" y2="106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9748" y="1657469"/>
            <a:ext cx="1034594" cy="983660"/>
          </a:xfrm>
          <a:prstGeom prst="rect">
            <a:avLst/>
          </a:prstGeom>
        </p:spPr>
      </p:pic>
      <p:sp>
        <p:nvSpPr>
          <p:cNvPr id="63" name="CuadroTexto 27">
            <a:extLst>
              <a:ext uri="{FF2B5EF4-FFF2-40B4-BE49-F238E27FC236}">
                <a16:creationId xmlns:a16="http://schemas.microsoft.com/office/drawing/2014/main" id="{73106C0B-EF32-4647-B98C-18FC9C00C0E2}"/>
              </a:ext>
            </a:extLst>
          </p:cNvPr>
          <p:cNvSpPr txBox="1"/>
          <p:nvPr/>
        </p:nvSpPr>
        <p:spPr>
          <a:xfrm>
            <a:off x="2519727" y="3134616"/>
            <a:ext cx="427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Battery</a:t>
            </a:r>
          </a:p>
        </p:txBody>
      </p:sp>
      <p:sp>
        <p:nvSpPr>
          <p:cNvPr id="65" name="CuadroTexto 27">
            <a:extLst>
              <a:ext uri="{FF2B5EF4-FFF2-40B4-BE49-F238E27FC236}">
                <a16:creationId xmlns:a16="http://schemas.microsoft.com/office/drawing/2014/main" id="{A9203CC1-BFCE-41E6-97B1-B11912E16232}"/>
              </a:ext>
            </a:extLst>
          </p:cNvPr>
          <p:cNvSpPr txBox="1"/>
          <p:nvPr/>
        </p:nvSpPr>
        <p:spPr>
          <a:xfrm>
            <a:off x="2519726" y="3524902"/>
            <a:ext cx="427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962CC"/>
                </a:solidFill>
              </a:rPr>
              <a:t>Servo</a:t>
            </a:r>
            <a:r>
              <a:rPr lang="en-GB" dirty="0">
                <a:solidFill>
                  <a:schemeClr val="bg1"/>
                </a:solidFill>
              </a:rPr>
              <a:t> motor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3CF00A4-E1EE-48D7-8C5D-A57A85D33941}"/>
              </a:ext>
            </a:extLst>
          </p:cNvPr>
          <p:cNvSpPr txBox="1"/>
          <p:nvPr/>
        </p:nvSpPr>
        <p:spPr>
          <a:xfrm>
            <a:off x="2519726" y="269549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DA655"/>
                </a:solidFill>
              </a:rPr>
              <a:t>LCD</a:t>
            </a:r>
            <a:r>
              <a:rPr lang="en-GB" dirty="0">
                <a:solidFill>
                  <a:schemeClr val="bg1"/>
                </a:solidFill>
              </a:rPr>
              <a:t> screen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F9EC943-FF98-463B-A223-FF693228A279}"/>
              </a:ext>
            </a:extLst>
          </p:cNvPr>
          <p:cNvCxnSpPr>
            <a:cxnSpLocks/>
          </p:cNvCxnSpPr>
          <p:nvPr/>
        </p:nvCxnSpPr>
        <p:spPr>
          <a:xfrm flipV="1">
            <a:off x="3992796" y="3491078"/>
            <a:ext cx="5850080" cy="23716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C1B1C72-88D1-475E-AB0E-2D81AA424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00" b="92800" l="9585" r="93930">
                        <a14:foregroundMark x1="33866" y1="9200" x2="31310" y2="7200"/>
                        <a14:foregroundMark x1="89137" y1="41600" x2="93930" y2="66000"/>
                        <a14:foregroundMark x1="82940" y1="82817" x2="82428" y2="83600"/>
                        <a14:foregroundMark x1="84471" y1="80473" x2="84360" y2="80643"/>
                        <a14:foregroundMark x1="93930" y1="66000" x2="93669" y2="66400"/>
                        <a14:foregroundMark x1="82428" y1="83600" x2="80831" y2="84800"/>
                        <a14:foregroundMark x1="77636" y1="88400" x2="69329" y2="92800"/>
                        <a14:backgroundMark x1="91374" y1="67600" x2="89776" y2="74000"/>
                        <a14:backgroundMark x1="91054" y1="68800" x2="84665" y2="80000"/>
                        <a14:backgroundMark x1="91693" y1="66400" x2="91693" y2="72000"/>
                        <a14:backgroundMark x1="86262" y1="77200" x2="85623" y2="78800"/>
                        <a14:backgroundMark x1="83706" y1="80000" x2="82109" y2="82000"/>
                        <a14:backgroundMark x1="84665" y1="79600" x2="84345" y2="80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12166" y="2961041"/>
            <a:ext cx="1473535" cy="1176945"/>
          </a:xfrm>
          <a:prstGeom prst="rect">
            <a:avLst/>
          </a:prstGeom>
        </p:spPr>
      </p:pic>
      <p:pic>
        <p:nvPicPr>
          <p:cNvPr id="74" name="Picture 73" descr="Graphical user interface&#10;&#10;Description automatically generated">
            <a:extLst>
              <a:ext uri="{FF2B5EF4-FFF2-40B4-BE49-F238E27FC236}">
                <a16:creationId xmlns:a16="http://schemas.microsoft.com/office/drawing/2014/main" id="{C60BC97F-2155-458B-A9E7-943A650C40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177" y="2300478"/>
            <a:ext cx="1287347" cy="85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95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Circuit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92009E1-6D4C-4529-A4C4-EA9B9EBA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9A495EC-B426-4B50-8962-FDEDFB5E82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607"/>
          <a:stretch/>
        </p:blipFill>
        <p:spPr>
          <a:xfrm>
            <a:off x="2693834" y="1381902"/>
            <a:ext cx="4460627" cy="4877557"/>
          </a:xfrm>
          <a:prstGeom prst="rect">
            <a:avLst/>
          </a:prstGeom>
        </p:spPr>
      </p:pic>
      <p:sp>
        <p:nvSpPr>
          <p:cNvPr id="53" name="CuadroTexto 13">
            <a:extLst>
              <a:ext uri="{FF2B5EF4-FFF2-40B4-BE49-F238E27FC236}">
                <a16:creationId xmlns:a16="http://schemas.microsoft.com/office/drawing/2014/main" id="{CEEF76DF-263D-4AC9-845E-307249BB4CF9}"/>
              </a:ext>
            </a:extLst>
          </p:cNvPr>
          <p:cNvSpPr txBox="1"/>
          <p:nvPr/>
        </p:nvSpPr>
        <p:spPr>
          <a:xfrm>
            <a:off x="8529233" y="3820680"/>
            <a:ext cx="434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169E84"/>
                </a:solidFill>
              </a:rPr>
              <a:t>Photoresistors</a:t>
            </a:r>
          </a:p>
        </p:txBody>
      </p:sp>
      <p:sp>
        <p:nvSpPr>
          <p:cNvPr id="54" name="CuadroTexto 27">
            <a:extLst>
              <a:ext uri="{FF2B5EF4-FFF2-40B4-BE49-F238E27FC236}">
                <a16:creationId xmlns:a16="http://schemas.microsoft.com/office/drawing/2014/main" id="{B4D3E4A5-3ED8-4BEA-AE94-182D3C2BC2BE}"/>
              </a:ext>
            </a:extLst>
          </p:cNvPr>
          <p:cNvSpPr txBox="1"/>
          <p:nvPr/>
        </p:nvSpPr>
        <p:spPr>
          <a:xfrm>
            <a:off x="5972519" y="1433487"/>
            <a:ext cx="1406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962CC"/>
                </a:solidFill>
              </a:rPr>
              <a:t>Servo</a:t>
            </a:r>
            <a:r>
              <a:rPr lang="en-GB" dirty="0">
                <a:solidFill>
                  <a:schemeClr val="bg1"/>
                </a:solidFill>
              </a:rPr>
              <a:t> motor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A4170AC-EB02-4232-AEE2-F7F3FA9716DA}"/>
              </a:ext>
            </a:extLst>
          </p:cNvPr>
          <p:cNvCxnSpPr>
            <a:cxnSpLocks/>
            <a:stCxn id="53" idx="1"/>
          </p:cNvCxnSpPr>
          <p:nvPr/>
        </p:nvCxnSpPr>
        <p:spPr>
          <a:xfrm flipH="1" flipV="1">
            <a:off x="6622742" y="3820680"/>
            <a:ext cx="1906491" cy="18466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176AA4B-7BB6-4DEE-97FF-4EB9C3BF802A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6489577" y="4005346"/>
            <a:ext cx="2039656" cy="1285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4AA99C-4A69-46E9-8763-62F7B50B91A6}"/>
              </a:ext>
            </a:extLst>
          </p:cNvPr>
          <p:cNvSpPr txBox="1"/>
          <p:nvPr/>
        </p:nvSpPr>
        <p:spPr>
          <a:xfrm>
            <a:off x="8051958" y="1980753"/>
            <a:ext cx="33418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Algo </a:t>
            </a:r>
            <a:r>
              <a:rPr lang="en-GB" dirty="0" err="1">
                <a:solidFill>
                  <a:schemeClr val="bg1"/>
                </a:solidFill>
              </a:rPr>
              <a:t>así</a:t>
            </a:r>
            <a:r>
              <a:rPr lang="en-GB" dirty="0">
                <a:solidFill>
                  <a:schemeClr val="bg1"/>
                </a:solidFill>
              </a:rPr>
              <a:t>….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Hay que </a:t>
            </a:r>
            <a:r>
              <a:rPr lang="en-GB" dirty="0" err="1">
                <a:solidFill>
                  <a:schemeClr val="bg1"/>
                </a:solidFill>
              </a:rPr>
              <a:t>pensar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el</a:t>
            </a:r>
            <a:r>
              <a:rPr lang="en-GB" dirty="0">
                <a:solidFill>
                  <a:schemeClr val="bg1"/>
                </a:solidFill>
              </a:rPr>
              <a:t> n de resistors…</a:t>
            </a:r>
          </a:p>
        </p:txBody>
      </p:sp>
    </p:spTree>
    <p:extLst>
      <p:ext uri="{BB962C8B-B14F-4D97-AF65-F5344CB8AC3E}">
        <p14:creationId xmlns:p14="http://schemas.microsoft.com/office/powerpoint/2010/main" val="4203115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Photoresistors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92009E1-6D4C-4529-A4C4-EA9B9EBA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F2D46E-5471-47DB-A888-736F034AF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371" y="1695233"/>
            <a:ext cx="4265629" cy="3423345"/>
          </a:xfrm>
          <a:prstGeom prst="rect">
            <a:avLst/>
          </a:prstGeom>
        </p:spPr>
      </p:pic>
      <p:sp>
        <p:nvSpPr>
          <p:cNvPr id="12" name="Rectángulo 6">
            <a:extLst>
              <a:ext uri="{FF2B5EF4-FFF2-40B4-BE49-F238E27FC236}">
                <a16:creationId xmlns:a16="http://schemas.microsoft.com/office/drawing/2014/main" id="{402318E8-C843-4AD1-8ED1-F7600F982B8F}"/>
              </a:ext>
            </a:extLst>
          </p:cNvPr>
          <p:cNvSpPr/>
          <p:nvPr/>
        </p:nvSpPr>
        <p:spPr>
          <a:xfrm>
            <a:off x="6445188" y="1382095"/>
            <a:ext cx="5216895" cy="250674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F28174-D7E8-40F7-BAB8-9E45ED9CC210}"/>
              </a:ext>
            </a:extLst>
          </p:cNvPr>
          <p:cNvSpPr txBox="1"/>
          <p:nvPr/>
        </p:nvSpPr>
        <p:spPr>
          <a:xfrm>
            <a:off x="6445188" y="1743619"/>
            <a:ext cx="52168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Dependent parameters: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Sun incidence angle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Intensity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Dependent on distance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Dependent on light source (</a:t>
            </a:r>
            <a:r>
              <a:rPr lang="en-GB" dirty="0" err="1">
                <a:solidFill>
                  <a:schemeClr val="bg1"/>
                </a:solidFill>
              </a:rPr>
              <a:t>cte</a:t>
            </a:r>
            <a:r>
              <a:rPr lang="en-GB" dirty="0">
                <a:solidFill>
                  <a:schemeClr val="bg1"/>
                </a:solidFill>
              </a:rPr>
              <a:t>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C360EA-2C36-4FDB-A790-CF26EDFA4019}"/>
              </a:ext>
            </a:extLst>
          </p:cNvPr>
          <p:cNvSpPr txBox="1"/>
          <p:nvPr/>
        </p:nvSpPr>
        <p:spPr>
          <a:xfrm>
            <a:off x="1890469" y="1155715"/>
            <a:ext cx="15087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CDA655"/>
                </a:solidFill>
              </a:rPr>
              <a:t>R = f(</a:t>
            </a:r>
            <a:r>
              <a:rPr lang="en-GB" sz="2800" dirty="0">
                <a:solidFill>
                  <a:srgbClr val="CDA655"/>
                </a:solidFill>
                <a:sym typeface="Symbol" panose="05050102010706020507" pitchFamily="18" charset="2"/>
              </a:rPr>
              <a:t>, I</a:t>
            </a:r>
            <a:r>
              <a:rPr lang="en-GB" sz="2800" dirty="0">
                <a:solidFill>
                  <a:srgbClr val="CDA655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CDA65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DA5827-A657-494C-99CE-449EFFBC24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2864"/>
          <a:stretch/>
        </p:blipFill>
        <p:spPr>
          <a:xfrm>
            <a:off x="6165344" y="3707074"/>
            <a:ext cx="2792226" cy="25035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D4E754-94C1-408D-97AD-5134391FAB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26"/>
          <a:stretch/>
        </p:blipFill>
        <p:spPr>
          <a:xfrm>
            <a:off x="9009158" y="3707074"/>
            <a:ext cx="3071129" cy="25035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A6A9AC-6CEC-46A9-AE4C-C4B88D8206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0371" y="5199342"/>
            <a:ext cx="4265629" cy="101124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A1BA8DD-D528-4CBD-AD1E-7644056F741C}"/>
              </a:ext>
            </a:extLst>
          </p:cNvPr>
          <p:cNvSpPr txBox="1"/>
          <p:nvPr/>
        </p:nvSpPr>
        <p:spPr>
          <a:xfrm>
            <a:off x="1584198" y="6484543"/>
            <a:ext cx="77884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Source: Some_Simple_Experiments_in_Optics_Using_a_PhotoRes</a:t>
            </a:r>
          </a:p>
        </p:txBody>
      </p:sp>
    </p:spTree>
    <p:extLst>
      <p:ext uri="{BB962C8B-B14F-4D97-AF65-F5344CB8AC3E}">
        <p14:creationId xmlns:p14="http://schemas.microsoft.com/office/powerpoint/2010/main" val="2854556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Servo motor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92009E1-6D4C-4529-A4C4-EA9B9EBA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Rectángulo 6">
            <a:extLst>
              <a:ext uri="{FF2B5EF4-FFF2-40B4-BE49-F238E27FC236}">
                <a16:creationId xmlns:a16="http://schemas.microsoft.com/office/drawing/2014/main" id="{402318E8-C843-4AD1-8ED1-F7600F982B8F}"/>
              </a:ext>
            </a:extLst>
          </p:cNvPr>
          <p:cNvSpPr/>
          <p:nvPr/>
        </p:nvSpPr>
        <p:spPr>
          <a:xfrm>
            <a:off x="1830370" y="1415516"/>
            <a:ext cx="9831712" cy="250674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F28174-D7E8-40F7-BAB8-9E45ED9CC210}"/>
                  </a:ext>
                </a:extLst>
              </p:cNvPr>
              <p:cNvSpPr txBox="1"/>
              <p:nvPr/>
            </p:nvSpPr>
            <p:spPr>
              <a:xfrm>
                <a:off x="1830370" y="2466160"/>
                <a:ext cx="5542239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The angle of rotation (0-180 degrees) depends on the input voltage to the servo motor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Include turn velocity in the model. How?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Translate angle into body axis. </a:t>
                </a:r>
                <a:r>
                  <a:rPr lang="en-GB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 Use quaternions? </a:t>
                </a:r>
                <a:r>
                  <a:rPr lang="en-GB" dirty="0" err="1">
                    <a:solidFill>
                      <a:schemeClr val="bg1"/>
                    </a:solidFill>
                    <a:sym typeface="Wingdings" panose="05000000000000000000" pitchFamily="2" charset="2"/>
                  </a:rPr>
                  <a:t>Tbf</a:t>
                </a:r>
                <a:r>
                  <a:rPr lang="en-GB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the angle will only be in the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-plane if 1 servomotor is used. </a:t>
                </a:r>
                <a:r>
                  <a:rPr lang="en-GB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 Should we use 2 servos?</a:t>
                </a:r>
                <a:endParaRPr lang="en-GB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F28174-D7E8-40F7-BAB8-9E45ED9CC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370" y="2466160"/>
                <a:ext cx="5542239" cy="3139321"/>
              </a:xfrm>
              <a:prstGeom prst="rect">
                <a:avLst/>
              </a:prstGeom>
              <a:blipFill>
                <a:blip r:embed="rId2"/>
                <a:stretch>
                  <a:fillRect l="-660" t="-1165" r="-1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EC360EA-2C36-4FDB-A790-CF26EDFA4019}"/>
              </a:ext>
            </a:extLst>
          </p:cNvPr>
          <p:cNvSpPr txBox="1"/>
          <p:nvPr/>
        </p:nvSpPr>
        <p:spPr>
          <a:xfrm>
            <a:off x="1890469" y="1715769"/>
            <a:ext cx="12458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CDA655"/>
                </a:solidFill>
                <a:sym typeface="Symbol" panose="05050102010706020507" pitchFamily="18" charset="2"/>
              </a:rPr>
              <a:t></a:t>
            </a:r>
            <a:r>
              <a:rPr lang="en-GB" sz="2800" dirty="0">
                <a:solidFill>
                  <a:srgbClr val="CDA655"/>
                </a:solidFill>
              </a:rPr>
              <a:t> = f(V)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CDA655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C1C7E9-12AF-442C-81BA-C71F044CEE37}"/>
              </a:ext>
            </a:extLst>
          </p:cNvPr>
          <p:cNvGrpSpPr>
            <a:grpSpLocks noChangeAspect="1"/>
          </p:cNvGrpSpPr>
          <p:nvPr/>
        </p:nvGrpSpPr>
        <p:grpSpPr>
          <a:xfrm>
            <a:off x="8070929" y="2244782"/>
            <a:ext cx="2872894" cy="2850039"/>
            <a:chOff x="1266398" y="1702048"/>
            <a:chExt cx="2995209" cy="326733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6228A2-E25F-4262-A6BF-FC3C8263157F}"/>
                </a:ext>
              </a:extLst>
            </p:cNvPr>
            <p:cNvCxnSpPr/>
            <p:nvPr/>
          </p:nvCxnSpPr>
          <p:spPr>
            <a:xfrm>
              <a:off x="1266398" y="2809380"/>
              <a:ext cx="0" cy="2160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D6E99E0-4F34-4CC5-97E1-1EDE4C0F2393}"/>
                </a:ext>
              </a:extLst>
            </p:cNvPr>
            <p:cNvCxnSpPr>
              <a:cxnSpLocks/>
            </p:cNvCxnSpPr>
            <p:nvPr/>
          </p:nvCxnSpPr>
          <p:spPr>
            <a:xfrm>
              <a:off x="1266398" y="2809380"/>
              <a:ext cx="2160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FC56928-40DB-4834-8B74-D45EEABC5433}"/>
                </a:ext>
              </a:extLst>
            </p:cNvPr>
            <p:cNvCxnSpPr>
              <a:cxnSpLocks/>
            </p:cNvCxnSpPr>
            <p:nvPr/>
          </p:nvCxnSpPr>
          <p:spPr>
            <a:xfrm>
              <a:off x="1266398" y="4969380"/>
              <a:ext cx="2160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272758A-A2F6-453C-B26F-5537157024B5}"/>
                </a:ext>
              </a:extLst>
            </p:cNvPr>
            <p:cNvCxnSpPr/>
            <p:nvPr/>
          </p:nvCxnSpPr>
          <p:spPr>
            <a:xfrm>
              <a:off x="3426398" y="2809380"/>
              <a:ext cx="0" cy="2160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1BF4932-BE5A-42B6-84BE-8E342B6ABA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9875" y="3875714"/>
              <a:ext cx="821732" cy="109366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85EC806-01D9-46C1-A637-963DCB696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2922" y="1715713"/>
              <a:ext cx="821732" cy="109366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CDB3B5B-E561-4214-8B57-27935D748AD5}"/>
                </a:ext>
              </a:extLst>
            </p:cNvPr>
            <p:cNvCxnSpPr/>
            <p:nvPr/>
          </p:nvCxnSpPr>
          <p:spPr>
            <a:xfrm>
              <a:off x="4261607" y="1715714"/>
              <a:ext cx="0" cy="2160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B7E4844-C42D-434A-B96A-A1737928DD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6398" y="1702048"/>
              <a:ext cx="821732" cy="109366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A01E000-E628-480C-A1B7-FE518F4628D2}"/>
                </a:ext>
              </a:extLst>
            </p:cNvPr>
            <p:cNvCxnSpPr>
              <a:cxnSpLocks/>
            </p:cNvCxnSpPr>
            <p:nvPr/>
          </p:nvCxnSpPr>
          <p:spPr>
            <a:xfrm>
              <a:off x="2088130" y="1715713"/>
              <a:ext cx="2160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F8913D1-AB66-4E1F-A48E-269F9D12BC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6398" y="3875714"/>
              <a:ext cx="821732" cy="109366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AC8849-53EC-4CE2-91EB-3612E7FA426C}"/>
                </a:ext>
              </a:extLst>
            </p:cNvPr>
            <p:cNvCxnSpPr>
              <a:cxnSpLocks/>
            </p:cNvCxnSpPr>
            <p:nvPr/>
          </p:nvCxnSpPr>
          <p:spPr>
            <a:xfrm>
              <a:off x="2101607" y="3875714"/>
              <a:ext cx="216000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2FA88C1-E879-4FAF-A4B3-8CBD927409A2}"/>
                </a:ext>
              </a:extLst>
            </p:cNvPr>
            <p:cNvCxnSpPr/>
            <p:nvPr/>
          </p:nvCxnSpPr>
          <p:spPr>
            <a:xfrm>
              <a:off x="2088130" y="1729379"/>
              <a:ext cx="0" cy="216000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rrow: Curved Right 1">
            <a:extLst>
              <a:ext uri="{FF2B5EF4-FFF2-40B4-BE49-F238E27FC236}">
                <a16:creationId xmlns:a16="http://schemas.microsoft.com/office/drawing/2014/main" id="{763B4E54-7B28-4ECB-BA65-131D7D8B7318}"/>
              </a:ext>
            </a:extLst>
          </p:cNvPr>
          <p:cNvSpPr/>
          <p:nvPr/>
        </p:nvSpPr>
        <p:spPr>
          <a:xfrm rot="16200000">
            <a:off x="9245220" y="4039602"/>
            <a:ext cx="379268" cy="1389884"/>
          </a:xfrm>
          <a:prstGeom prst="curvedRightArrow">
            <a:avLst/>
          </a:prstGeom>
          <a:noFill/>
          <a:ln w="28575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5" name="Arrow: Curved Right 34">
            <a:extLst>
              <a:ext uri="{FF2B5EF4-FFF2-40B4-BE49-F238E27FC236}">
                <a16:creationId xmlns:a16="http://schemas.microsoft.com/office/drawing/2014/main" id="{7564D801-0FEF-41FE-884E-7307DFCBB35A}"/>
              </a:ext>
            </a:extLst>
          </p:cNvPr>
          <p:cNvSpPr/>
          <p:nvPr/>
        </p:nvSpPr>
        <p:spPr>
          <a:xfrm rot="10800000">
            <a:off x="10909746" y="2660120"/>
            <a:ext cx="642743" cy="1389884"/>
          </a:xfrm>
          <a:prstGeom prst="curvedRightArrow">
            <a:avLst/>
          </a:prstGeom>
          <a:noFill/>
          <a:ln w="28575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6DC8897-6405-4071-832F-9B717365003F}"/>
              </a:ext>
            </a:extLst>
          </p:cNvPr>
          <p:cNvGrpSpPr/>
          <p:nvPr/>
        </p:nvGrpSpPr>
        <p:grpSpPr>
          <a:xfrm>
            <a:off x="7671568" y="4140834"/>
            <a:ext cx="1278800" cy="1044816"/>
            <a:chOff x="1864229" y="4512705"/>
            <a:chExt cx="1278800" cy="1044816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03DAE6A-002B-4E6F-9C7B-5EA12256D257}"/>
                </a:ext>
              </a:extLst>
            </p:cNvPr>
            <p:cNvCxnSpPr/>
            <p:nvPr/>
          </p:nvCxnSpPr>
          <p:spPr>
            <a:xfrm flipV="1">
              <a:off x="2175866" y="4598292"/>
              <a:ext cx="0" cy="94017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954F208-3E78-452F-A26C-04167F41EA6C}"/>
                </a:ext>
              </a:extLst>
            </p:cNvPr>
            <p:cNvCxnSpPr>
              <a:cxnSpLocks/>
            </p:cNvCxnSpPr>
            <p:nvPr/>
          </p:nvCxnSpPr>
          <p:spPr>
            <a:xfrm>
              <a:off x="2175866" y="5544160"/>
              <a:ext cx="967163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1888C8A-A810-471F-AFC6-B43DFBC962E2}"/>
                    </a:ext>
                  </a:extLst>
                </p:cNvPr>
                <p:cNvSpPr txBox="1"/>
                <p:nvPr/>
              </p:nvSpPr>
              <p:spPr>
                <a:xfrm>
                  <a:off x="1864229" y="4512705"/>
                  <a:ext cx="31810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1888C8A-A810-471F-AFC6-B43DFBC962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4229" y="4512705"/>
                  <a:ext cx="318101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9540322-2C12-4A8D-9957-9E2625BDEC6E}"/>
                </a:ext>
              </a:extLst>
            </p:cNvPr>
            <p:cNvSpPr txBox="1"/>
            <p:nvPr/>
          </p:nvSpPr>
          <p:spPr>
            <a:xfrm>
              <a:off x="2740527" y="5188189"/>
              <a:ext cx="3181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GB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54FB22-BA3A-43FE-BCC5-9BB02D883FD2}"/>
                  </a:ext>
                </a:extLst>
              </p:cNvPr>
              <p:cNvSpPr txBox="1"/>
              <p:nvPr/>
            </p:nvSpPr>
            <p:spPr>
              <a:xfrm>
                <a:off x="8910770" y="5073152"/>
                <a:ext cx="3181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54FB22-BA3A-43FE-BCC5-9BB02D883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0770" y="5073152"/>
                <a:ext cx="31810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7603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6">
            <a:extLst>
              <a:ext uri="{FF2B5EF4-FFF2-40B4-BE49-F238E27FC236}">
                <a16:creationId xmlns:a16="http://schemas.microsoft.com/office/drawing/2014/main" id="{D2E474CE-428D-47E0-9D5E-869CEB46986F}"/>
              </a:ext>
            </a:extLst>
          </p:cNvPr>
          <p:cNvSpPr>
            <a:spLocks noChangeAspect="1"/>
          </p:cNvSpPr>
          <p:nvPr/>
        </p:nvSpPr>
        <p:spPr>
          <a:xfrm>
            <a:off x="1830370" y="1636038"/>
            <a:ext cx="5521406" cy="4847057"/>
          </a:xfrm>
          <a:prstGeom prst="roundRect">
            <a:avLst>
              <a:gd name="adj" fmla="val 2212"/>
            </a:avLst>
          </a:prstGeom>
          <a:solidFill>
            <a:srgbClr val="8497B0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Structure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1878F-53C6-44C6-8123-E07AF522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5929" y="6327775"/>
            <a:ext cx="1295688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7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5DA64D-1314-4684-9D63-D96DDD4F8D55}"/>
              </a:ext>
            </a:extLst>
          </p:cNvPr>
          <p:cNvSpPr txBox="1"/>
          <p:nvPr/>
        </p:nvSpPr>
        <p:spPr>
          <a:xfrm>
            <a:off x="5679478" y="2069825"/>
            <a:ext cx="1656335" cy="369332"/>
          </a:xfrm>
          <a:prstGeom prst="rect">
            <a:avLst/>
          </a:prstGeom>
          <a:solidFill>
            <a:srgbClr val="7962CC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Photoresistors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FA61C0C-F884-4912-BD3D-65426BF00F1A}"/>
              </a:ext>
            </a:extLst>
          </p:cNvPr>
          <p:cNvGrpSpPr>
            <a:grpSpLocks noChangeAspect="1"/>
          </p:cNvGrpSpPr>
          <p:nvPr/>
        </p:nvGrpSpPr>
        <p:grpSpPr>
          <a:xfrm>
            <a:off x="1909418" y="1926799"/>
            <a:ext cx="3672610" cy="3643393"/>
            <a:chOff x="1266398" y="1702048"/>
            <a:chExt cx="2995209" cy="3267332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F7F0274-2801-436C-AD7D-581C5D43E87E}"/>
                </a:ext>
              </a:extLst>
            </p:cNvPr>
            <p:cNvCxnSpPr/>
            <p:nvPr/>
          </p:nvCxnSpPr>
          <p:spPr>
            <a:xfrm>
              <a:off x="1266398" y="2809380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0EA6E87-5B1E-4C58-A060-F9A42DF909D8}"/>
                </a:ext>
              </a:extLst>
            </p:cNvPr>
            <p:cNvCxnSpPr>
              <a:cxnSpLocks/>
            </p:cNvCxnSpPr>
            <p:nvPr/>
          </p:nvCxnSpPr>
          <p:spPr>
            <a:xfrm>
              <a:off x="1266398" y="2809380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956E7D0-F8FD-469F-8B39-BA55D4686D80}"/>
                </a:ext>
              </a:extLst>
            </p:cNvPr>
            <p:cNvCxnSpPr>
              <a:cxnSpLocks/>
            </p:cNvCxnSpPr>
            <p:nvPr/>
          </p:nvCxnSpPr>
          <p:spPr>
            <a:xfrm>
              <a:off x="1266398" y="4969380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C025B8-78E6-4736-9FF7-4BC0360459CF}"/>
                </a:ext>
              </a:extLst>
            </p:cNvPr>
            <p:cNvCxnSpPr/>
            <p:nvPr/>
          </p:nvCxnSpPr>
          <p:spPr>
            <a:xfrm>
              <a:off x="3426398" y="2809380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CC14226-F23B-440A-9E22-8F8B057FF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9875" y="3875714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1C6663C-E1AB-4379-B577-21B22040C4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2922" y="1715713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93E0215-7E73-4842-8BCC-A26E233B088E}"/>
                </a:ext>
              </a:extLst>
            </p:cNvPr>
            <p:cNvCxnSpPr/>
            <p:nvPr/>
          </p:nvCxnSpPr>
          <p:spPr>
            <a:xfrm>
              <a:off x="4261607" y="1715714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5F269D-B882-45D5-A963-7F5405884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6398" y="1702048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C74B566-DF8D-44C2-BCDB-D206F3B9CEA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130" y="1715713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D7AF26E-BC5A-44E3-BF1E-EC34BC716A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6398" y="3875714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3570AA5-F654-4448-A842-7FE2D3727002}"/>
                </a:ext>
              </a:extLst>
            </p:cNvPr>
            <p:cNvCxnSpPr>
              <a:cxnSpLocks/>
            </p:cNvCxnSpPr>
            <p:nvPr/>
          </p:nvCxnSpPr>
          <p:spPr>
            <a:xfrm>
              <a:off x="2101607" y="3875714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18200A-213A-46F3-A57A-4F50101F4BA8}"/>
                </a:ext>
              </a:extLst>
            </p:cNvPr>
            <p:cNvCxnSpPr/>
            <p:nvPr/>
          </p:nvCxnSpPr>
          <p:spPr>
            <a:xfrm>
              <a:off x="2088130" y="1729379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8C3E38E-4D2F-490A-A841-944F46A296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6398" y="3627512"/>
              <a:ext cx="360000" cy="360000"/>
            </a:xfrm>
            <a:prstGeom prst="ellipse">
              <a:avLst/>
            </a:prstGeom>
            <a:solidFill>
              <a:srgbClr val="7962CC"/>
            </a:solidFill>
            <a:ln w="28575">
              <a:solidFill>
                <a:srgbClr val="796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2E29D59-5CF7-4A49-B082-A65D2BAE2A78}"/>
                </a:ext>
              </a:extLst>
            </p:cNvPr>
            <p:cNvSpPr>
              <a:spLocks/>
            </p:cNvSpPr>
            <p:nvPr/>
          </p:nvSpPr>
          <p:spPr>
            <a:xfrm>
              <a:off x="3800138" y="3057581"/>
              <a:ext cx="217573" cy="457406"/>
            </a:xfrm>
            <a:prstGeom prst="ellipse">
              <a:avLst/>
            </a:prstGeom>
            <a:solidFill>
              <a:srgbClr val="7962CC"/>
            </a:solidFill>
            <a:ln w="28575">
              <a:solidFill>
                <a:srgbClr val="796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D541299-F063-4DCA-B6DE-5D0173717EBC}"/>
                </a:ext>
              </a:extLst>
            </p:cNvPr>
            <p:cNvSpPr>
              <a:spLocks/>
            </p:cNvSpPr>
            <p:nvPr/>
          </p:nvSpPr>
          <p:spPr>
            <a:xfrm>
              <a:off x="1612126" y="3128888"/>
              <a:ext cx="217573" cy="457406"/>
            </a:xfrm>
            <a:prstGeom prst="ellipse">
              <a:avLst/>
            </a:prstGeom>
            <a:noFill/>
            <a:ln w="38100">
              <a:solidFill>
                <a:srgbClr val="7962C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F4F983F-D38B-4B10-86B2-A702AF3EDAAC}"/>
                </a:ext>
              </a:extLst>
            </p:cNvPr>
            <p:cNvSpPr>
              <a:spLocks/>
            </p:cNvSpPr>
            <p:nvPr/>
          </p:nvSpPr>
          <p:spPr>
            <a:xfrm>
              <a:off x="2549772" y="2161522"/>
              <a:ext cx="452284" cy="250009"/>
            </a:xfrm>
            <a:prstGeom prst="ellipse">
              <a:avLst/>
            </a:prstGeom>
            <a:solidFill>
              <a:srgbClr val="7962CC"/>
            </a:solidFill>
            <a:ln w="28575">
              <a:solidFill>
                <a:srgbClr val="796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286BB18-98A1-467F-B66C-358B478D39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7966" y="2948888"/>
              <a:ext cx="360000" cy="360000"/>
            </a:xfrm>
            <a:prstGeom prst="ellipse">
              <a:avLst/>
            </a:prstGeom>
            <a:noFill/>
            <a:ln w="38100">
              <a:solidFill>
                <a:srgbClr val="7962C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D527DF8-8048-43A0-A738-BBF218E0F654}"/>
              </a:ext>
            </a:extLst>
          </p:cNvPr>
          <p:cNvGrpSpPr/>
          <p:nvPr/>
        </p:nvGrpSpPr>
        <p:grpSpPr>
          <a:xfrm>
            <a:off x="1890469" y="4600230"/>
            <a:ext cx="970704" cy="1013040"/>
            <a:chOff x="2172325" y="4544481"/>
            <a:chExt cx="970704" cy="101304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CF41A11-8D24-44AA-B101-2C4CC36B4349}"/>
                </a:ext>
              </a:extLst>
            </p:cNvPr>
            <p:cNvCxnSpPr/>
            <p:nvPr/>
          </p:nvCxnSpPr>
          <p:spPr>
            <a:xfrm flipV="1">
              <a:off x="2175866" y="4598292"/>
              <a:ext cx="0" cy="94017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7DC894D-29FB-42FF-892E-6A8B0EA29BA0}"/>
                </a:ext>
              </a:extLst>
            </p:cNvPr>
            <p:cNvCxnSpPr>
              <a:cxnSpLocks/>
            </p:cNvCxnSpPr>
            <p:nvPr/>
          </p:nvCxnSpPr>
          <p:spPr>
            <a:xfrm>
              <a:off x="2175866" y="5544160"/>
              <a:ext cx="967163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B0BD998-2E32-4829-9B67-56EE5763D87F}"/>
                    </a:ext>
                  </a:extLst>
                </p:cNvPr>
                <p:cNvSpPr txBox="1"/>
                <p:nvPr/>
              </p:nvSpPr>
              <p:spPr>
                <a:xfrm>
                  <a:off x="2172325" y="4544481"/>
                  <a:ext cx="31810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B0BD998-2E32-4829-9B67-56EE5763D8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325" y="4544481"/>
                  <a:ext cx="318101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976CA0-E64E-4583-97C7-DC3BC1CCBF20}"/>
                </a:ext>
              </a:extLst>
            </p:cNvPr>
            <p:cNvSpPr txBox="1"/>
            <p:nvPr/>
          </p:nvSpPr>
          <p:spPr>
            <a:xfrm>
              <a:off x="2740527" y="5188189"/>
              <a:ext cx="3181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GB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0A36D0A-34F7-4827-9415-2FAEC9770730}"/>
              </a:ext>
            </a:extLst>
          </p:cNvPr>
          <p:cNvGrpSpPr/>
          <p:nvPr/>
        </p:nvGrpSpPr>
        <p:grpSpPr>
          <a:xfrm>
            <a:off x="7525512" y="1362456"/>
            <a:ext cx="3984507" cy="2585947"/>
            <a:chOff x="5387588" y="3267584"/>
            <a:chExt cx="5655388" cy="24808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ángulo: esquinas redondeadas 11">
                  <a:extLst>
                    <a:ext uri="{FF2B5EF4-FFF2-40B4-BE49-F238E27FC236}">
                      <a16:creationId xmlns:a16="http://schemas.microsoft.com/office/drawing/2014/main" id="{4451A9C9-E057-4851-ADC2-04502EEF69DD}"/>
                    </a:ext>
                  </a:extLst>
                </p:cNvPr>
                <p:cNvSpPr/>
                <p:nvPr/>
              </p:nvSpPr>
              <p:spPr>
                <a:xfrm>
                  <a:off x="5387588" y="3518259"/>
                  <a:ext cx="5655388" cy="2230153"/>
                </a:xfrm>
                <a:prstGeom prst="roundRect">
                  <a:avLst>
                    <a:gd name="adj" fmla="val 3132"/>
                  </a:avLst>
                </a:prstGeom>
                <a:noFill/>
                <a:ln w="38100">
                  <a:solidFill>
                    <a:srgbClr val="D1666F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GB" dirty="0">
                      <a:solidFill>
                        <a:schemeClr val="bg1"/>
                      </a:solidFill>
                    </a:rPr>
                    <a:t>Needs to turn 180 degrees to face the light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GB" dirty="0">
                      <a:solidFill>
                        <a:schemeClr val="bg1"/>
                      </a:solidFill>
                    </a:rPr>
                    <a:t>Needs to determine the light incidence angle in at least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r>
                    <a:rPr lang="en-GB" dirty="0">
                      <a:solidFill>
                        <a:schemeClr val="bg1"/>
                      </a:solidFill>
                    </a:rPr>
                    <a:t>-plane. Preferably in 3 axis.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GB" dirty="0">
                    <a:solidFill>
                      <a:schemeClr val="bg1"/>
                    </a:solidFill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GB" dirty="0">
                    <a:solidFill>
                      <a:schemeClr val="bg1"/>
                    </a:solidFill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GB" dirty="0">
                    <a:solidFill>
                      <a:schemeClr val="bg1"/>
                    </a:solidFill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Rectángulo: esquinas redondeadas 11">
                  <a:extLst>
                    <a:ext uri="{FF2B5EF4-FFF2-40B4-BE49-F238E27FC236}">
                      <a16:creationId xmlns:a16="http://schemas.microsoft.com/office/drawing/2014/main" id="{4451A9C9-E057-4851-ADC2-04502EEF69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7588" y="3518259"/>
                  <a:ext cx="5655388" cy="2230153"/>
                </a:xfrm>
                <a:prstGeom prst="roundRect">
                  <a:avLst>
                    <a:gd name="adj" fmla="val 3132"/>
                  </a:avLst>
                </a:prstGeom>
                <a:blipFill>
                  <a:blip r:embed="rId3"/>
                  <a:stretch>
                    <a:fillRect l="-152"/>
                  </a:stretch>
                </a:blipFill>
                <a:ln w="38100">
                  <a:solidFill>
                    <a:srgbClr val="D1666F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ángulo 6">
              <a:extLst>
                <a:ext uri="{FF2B5EF4-FFF2-40B4-BE49-F238E27FC236}">
                  <a16:creationId xmlns:a16="http://schemas.microsoft.com/office/drawing/2014/main" id="{1204AF9A-3F67-49E3-9E59-C290F9092742}"/>
                </a:ext>
              </a:extLst>
            </p:cNvPr>
            <p:cNvSpPr/>
            <p:nvPr/>
          </p:nvSpPr>
          <p:spPr>
            <a:xfrm>
              <a:off x="6328374" y="3267584"/>
              <a:ext cx="3882854" cy="235805"/>
            </a:xfrm>
            <a:prstGeom prst="rect">
              <a:avLst/>
            </a:prstGeom>
            <a:solidFill>
              <a:srgbClr val="D1666F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Requirements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A14630A-41A5-4860-BEB0-C6E8BF798079}"/>
                  </a:ext>
                </a:extLst>
              </p:cNvPr>
              <p:cNvSpPr txBox="1"/>
              <p:nvPr/>
            </p:nvSpPr>
            <p:spPr>
              <a:xfrm>
                <a:off x="2500871" y="5198555"/>
                <a:ext cx="3181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A14630A-41A5-4860-BEB0-C6E8BF798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871" y="5198555"/>
                <a:ext cx="31810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ángulo: esquinas redondeadas 11">
            <a:extLst>
              <a:ext uri="{FF2B5EF4-FFF2-40B4-BE49-F238E27FC236}">
                <a16:creationId xmlns:a16="http://schemas.microsoft.com/office/drawing/2014/main" id="{4C78F6FD-D5D3-4C52-A493-36A7E7655098}"/>
              </a:ext>
            </a:extLst>
          </p:cNvPr>
          <p:cNvSpPr/>
          <p:nvPr/>
        </p:nvSpPr>
        <p:spPr>
          <a:xfrm>
            <a:off x="7525512" y="4314910"/>
            <a:ext cx="3984507" cy="2168185"/>
          </a:xfrm>
          <a:prstGeom prst="roundRect">
            <a:avLst>
              <a:gd name="adj" fmla="val 3132"/>
            </a:avLst>
          </a:prstGeom>
          <a:noFill/>
          <a:ln w="38100">
            <a:solidFill>
              <a:srgbClr val="169E8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Need to have holes for the photoresistors, and these need to be held by it without moving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The structure needs to be light enough for the servomotor to be able to move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4" name="Rectángulo 6">
            <a:extLst>
              <a:ext uri="{FF2B5EF4-FFF2-40B4-BE49-F238E27FC236}">
                <a16:creationId xmlns:a16="http://schemas.microsoft.com/office/drawing/2014/main" id="{1BE90F20-5114-4314-B3AC-A1BA994B2D24}"/>
              </a:ext>
            </a:extLst>
          </p:cNvPr>
          <p:cNvSpPr/>
          <p:nvPr/>
        </p:nvSpPr>
        <p:spPr>
          <a:xfrm>
            <a:off x="8188343" y="4068233"/>
            <a:ext cx="2735667" cy="245797"/>
          </a:xfrm>
          <a:prstGeom prst="rect">
            <a:avLst/>
          </a:prstGeom>
          <a:solidFill>
            <a:srgbClr val="169E8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Also…</a:t>
            </a:r>
          </a:p>
        </p:txBody>
      </p:sp>
    </p:spTree>
    <p:extLst>
      <p:ext uri="{BB962C8B-B14F-4D97-AF65-F5344CB8AC3E}">
        <p14:creationId xmlns:p14="http://schemas.microsoft.com/office/powerpoint/2010/main" val="2618127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Control Law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1878F-53C6-44C6-8123-E07AF522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5929" y="6327775"/>
            <a:ext cx="1295688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938744-8BA7-484E-91D2-95C2F46452D7}"/>
              </a:ext>
            </a:extLst>
          </p:cNvPr>
          <p:cNvSpPr txBox="1"/>
          <p:nvPr/>
        </p:nvSpPr>
        <p:spPr>
          <a:xfrm>
            <a:off x="2002536" y="1527048"/>
            <a:ext cx="2952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PID? Or PD to make it simpler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554773-451A-4FC4-A47A-1A8D19ECC07F}"/>
              </a:ext>
            </a:extLst>
          </p:cNvPr>
          <p:cNvSpPr/>
          <p:nvPr/>
        </p:nvSpPr>
        <p:spPr>
          <a:xfrm>
            <a:off x="5058873" y="2880297"/>
            <a:ext cx="2632780" cy="2543960"/>
          </a:xfrm>
          <a:prstGeom prst="rect">
            <a:avLst/>
          </a:prstGeom>
          <a:noFill/>
          <a:ln w="38100">
            <a:solidFill>
              <a:srgbClr val="D166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233BA3-8AB5-4D71-9B04-7D14CE305A82}"/>
              </a:ext>
            </a:extLst>
          </p:cNvPr>
          <p:cNvGrpSpPr/>
          <p:nvPr/>
        </p:nvGrpSpPr>
        <p:grpSpPr>
          <a:xfrm>
            <a:off x="6289762" y="1836824"/>
            <a:ext cx="1966471" cy="2407104"/>
            <a:chOff x="2171163" y="3150417"/>
            <a:chExt cx="1966471" cy="2407104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D12F730-6F57-4E89-84E6-5AD7D201B5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72325" y="3382090"/>
              <a:ext cx="3541" cy="2156372"/>
            </a:xfrm>
            <a:prstGeom prst="straightConnector1">
              <a:avLst/>
            </a:prstGeom>
            <a:ln w="19050">
              <a:solidFill>
                <a:srgbClr val="D1666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5ACF8CC-47BF-489D-8243-F0DCD0AFFE43}"/>
                </a:ext>
              </a:extLst>
            </p:cNvPr>
            <p:cNvCxnSpPr>
              <a:cxnSpLocks/>
            </p:cNvCxnSpPr>
            <p:nvPr/>
          </p:nvCxnSpPr>
          <p:spPr>
            <a:xfrm>
              <a:off x="2175866" y="5544160"/>
              <a:ext cx="1961768" cy="13361"/>
            </a:xfrm>
            <a:prstGeom prst="straightConnector1">
              <a:avLst/>
            </a:prstGeom>
            <a:ln w="19050">
              <a:solidFill>
                <a:srgbClr val="D1666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BAA4C50-7B6E-4459-A461-E6FFC93572C2}"/>
                    </a:ext>
                  </a:extLst>
                </p:cNvPr>
                <p:cNvSpPr txBox="1"/>
                <p:nvPr/>
              </p:nvSpPr>
              <p:spPr>
                <a:xfrm>
                  <a:off x="2171163" y="3150417"/>
                  <a:ext cx="31810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rgbClr val="D1666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GB" dirty="0">
                    <a:solidFill>
                      <a:srgbClr val="D1666F"/>
                    </a:solidFill>
                  </a:endParaRP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BAA4C50-7B6E-4459-A461-E6FFC93572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1163" y="3150417"/>
                  <a:ext cx="318101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5FC578-A870-4EA2-840D-64B089B1846C}"/>
                </a:ext>
              </a:extLst>
            </p:cNvPr>
            <p:cNvSpPr txBox="1"/>
            <p:nvPr/>
          </p:nvSpPr>
          <p:spPr>
            <a:xfrm>
              <a:off x="2740527" y="5188189"/>
              <a:ext cx="3181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GB" dirty="0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EB54A14-5512-4A86-915C-5577F5FF48E9}"/>
              </a:ext>
            </a:extLst>
          </p:cNvPr>
          <p:cNvSpPr/>
          <p:nvPr/>
        </p:nvSpPr>
        <p:spPr>
          <a:xfrm rot="19817292">
            <a:off x="4779609" y="2743647"/>
            <a:ext cx="2632780" cy="2543960"/>
          </a:xfrm>
          <a:prstGeom prst="rect">
            <a:avLst/>
          </a:prstGeom>
          <a:noFill/>
          <a:ln w="38100">
            <a:solidFill>
              <a:srgbClr val="169E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78E23A9-F3DA-4FBE-A2CB-ED7E23956F52}"/>
              </a:ext>
            </a:extLst>
          </p:cNvPr>
          <p:cNvGrpSpPr/>
          <p:nvPr/>
        </p:nvGrpSpPr>
        <p:grpSpPr>
          <a:xfrm rot="19817292">
            <a:off x="5605111" y="1733139"/>
            <a:ext cx="1986164" cy="2182598"/>
            <a:chOff x="2151470" y="3374923"/>
            <a:chExt cx="1986164" cy="2182598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559C93F-2011-4566-BA47-63A6D27343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72325" y="3382090"/>
              <a:ext cx="3541" cy="2156372"/>
            </a:xfrm>
            <a:prstGeom prst="straightConnector1">
              <a:avLst/>
            </a:prstGeom>
            <a:ln w="19050">
              <a:solidFill>
                <a:srgbClr val="169E8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27E4346-1C0A-48D7-809D-784D1C6250BB}"/>
                </a:ext>
              </a:extLst>
            </p:cNvPr>
            <p:cNvCxnSpPr>
              <a:cxnSpLocks/>
            </p:cNvCxnSpPr>
            <p:nvPr/>
          </p:nvCxnSpPr>
          <p:spPr>
            <a:xfrm>
              <a:off x="2175866" y="5544160"/>
              <a:ext cx="1961768" cy="13361"/>
            </a:xfrm>
            <a:prstGeom prst="straightConnector1">
              <a:avLst/>
            </a:prstGeom>
            <a:ln w="19050">
              <a:solidFill>
                <a:srgbClr val="169E8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9B951BA-EED5-497C-B89A-E42100D79FF8}"/>
                    </a:ext>
                  </a:extLst>
                </p:cNvPr>
                <p:cNvSpPr txBox="1"/>
                <p:nvPr/>
              </p:nvSpPr>
              <p:spPr>
                <a:xfrm>
                  <a:off x="2151470" y="3374923"/>
                  <a:ext cx="31810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rgbClr val="169E84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GB" dirty="0">
                    <a:solidFill>
                      <a:srgbClr val="169E84"/>
                    </a:solidFill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9B951BA-EED5-497C-B89A-E42100D79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1470" y="3374923"/>
                  <a:ext cx="318101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9A98A18-8671-4F37-A657-EAAD4FF102E8}"/>
                </a:ext>
              </a:extLst>
            </p:cNvPr>
            <p:cNvSpPr txBox="1"/>
            <p:nvPr/>
          </p:nvSpPr>
          <p:spPr>
            <a:xfrm>
              <a:off x="2740527" y="5188189"/>
              <a:ext cx="3181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GB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31F9920-5640-4CFE-BCAA-025A251C628A}"/>
                  </a:ext>
                </a:extLst>
              </p:cNvPr>
              <p:cNvSpPr txBox="1"/>
              <p:nvPr/>
            </p:nvSpPr>
            <p:spPr>
              <a:xfrm>
                <a:off x="8002151" y="3865066"/>
                <a:ext cx="3181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D1666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dirty="0">
                  <a:solidFill>
                    <a:srgbClr val="D1666F"/>
                  </a:solidFill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31F9920-5640-4CFE-BCAA-025A251C6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2151" y="3865066"/>
                <a:ext cx="31810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BB8C963-A280-4E83-B671-9F868B2960A3}"/>
                  </a:ext>
                </a:extLst>
              </p:cNvPr>
              <p:cNvSpPr txBox="1"/>
              <p:nvPr/>
            </p:nvSpPr>
            <p:spPr>
              <a:xfrm>
                <a:off x="7799769" y="2935580"/>
                <a:ext cx="3181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169E84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dirty="0">
                  <a:solidFill>
                    <a:srgbClr val="169E84"/>
                  </a:solidFill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BB8C963-A280-4E83-B671-9F868B296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769" y="2935580"/>
                <a:ext cx="31810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6D30EF5-29FC-40F0-973B-0332928D037E}"/>
              </a:ext>
            </a:extLst>
          </p:cNvPr>
          <p:cNvCxnSpPr/>
          <p:nvPr/>
        </p:nvCxnSpPr>
        <p:spPr>
          <a:xfrm flipH="1" flipV="1">
            <a:off x="7012906" y="3874596"/>
            <a:ext cx="210895" cy="35027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BE2724F-2D11-49F4-A109-718C854AF474}"/>
                  </a:ext>
                </a:extLst>
              </p:cNvPr>
              <p:cNvSpPr txBox="1"/>
              <p:nvPr/>
            </p:nvSpPr>
            <p:spPr>
              <a:xfrm>
                <a:off x="7084096" y="3830961"/>
                <a:ext cx="3181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GB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BE2724F-2D11-49F4-A109-718C854AF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096" y="3830961"/>
                <a:ext cx="318101" cy="369332"/>
              </a:xfrm>
              <a:prstGeom prst="rect">
                <a:avLst/>
              </a:prstGeom>
              <a:blipFill>
                <a:blip r:embed="rId6"/>
                <a:stretch>
                  <a:fillRect r="-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1798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Programming options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1878F-53C6-44C6-8123-E07AF522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5929" y="6327775"/>
            <a:ext cx="1295688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938744-8BA7-484E-91D2-95C2F46452D7}"/>
              </a:ext>
            </a:extLst>
          </p:cNvPr>
          <p:cNvSpPr txBox="1"/>
          <p:nvPr/>
        </p:nvSpPr>
        <p:spPr>
          <a:xfrm>
            <a:off x="2002536" y="1527048"/>
            <a:ext cx="96595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Program everything in Simulink?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69E84"/>
                </a:solidFill>
              </a:rPr>
              <a:t>Pros</a:t>
            </a:r>
            <a:r>
              <a:rPr lang="en-GB" dirty="0">
                <a:solidFill>
                  <a:schemeClr val="bg1"/>
                </a:solidFill>
              </a:rPr>
              <a:t>: works for sure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D1666F"/>
                </a:solidFill>
              </a:rPr>
              <a:t>Cons</a:t>
            </a:r>
            <a:r>
              <a:rPr lang="en-GB" dirty="0">
                <a:solidFill>
                  <a:schemeClr val="bg1"/>
                </a:solidFill>
              </a:rPr>
              <a:t>: I hate </a:t>
            </a:r>
            <a:r>
              <a:rPr lang="en-GB" dirty="0" err="1">
                <a:solidFill>
                  <a:schemeClr val="bg1"/>
                </a:solidFill>
              </a:rPr>
              <a:t>simulink</a:t>
            </a:r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Program the control law in Simulink and the rest in Arduino (C++), include the control law as a void control{} or something….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69E84"/>
                </a:solidFill>
              </a:rPr>
              <a:t>Pros</a:t>
            </a:r>
            <a:r>
              <a:rPr lang="en-GB" dirty="0">
                <a:solidFill>
                  <a:schemeClr val="bg1"/>
                </a:solidFill>
              </a:rPr>
              <a:t>: can use the Arduino libraries. i.e. servo library </a:t>
            </a: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 allows to get the turn angle very easily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D1666F"/>
                </a:solidFill>
                <a:sym typeface="Wingdings" panose="05000000000000000000" pitchFamily="2" charset="2"/>
              </a:rPr>
              <a:t>Cons</a:t>
            </a: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: need to combine the code generated by Simulink with our own code. Could be problematic</a:t>
            </a:r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Program everything in Arduino &lt;- NO!</a:t>
            </a:r>
          </a:p>
          <a:p>
            <a:pPr marL="800100" lvl="1" indent="-342900">
              <a:buFont typeface="+mj-lt"/>
              <a:buAutoNum type="arabicPeriod"/>
            </a:pP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445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7385</TotalTime>
  <Words>533</Words>
  <Application>Microsoft Office PowerPoint</Application>
  <PresentationFormat>Widescreen</PresentationFormat>
  <Paragraphs>115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Diego M</dc:creator>
  <cp:lastModifiedBy>Diego M</cp:lastModifiedBy>
  <cp:revision>481</cp:revision>
  <dcterms:created xsi:type="dcterms:W3CDTF">2021-05-13T14:23:36Z</dcterms:created>
  <dcterms:modified xsi:type="dcterms:W3CDTF">2022-01-10T20:52:13Z</dcterms:modified>
</cp:coreProperties>
</file>